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6" r:id="rId6"/>
    <p:sldId id="267" r:id="rId7"/>
    <p:sldId id="259" r:id="rId8"/>
    <p:sldId id="265" r:id="rId9"/>
    <p:sldId id="260" r:id="rId10"/>
    <p:sldId id="261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447800"/>
            <a:ext cx="6172200" cy="1447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Micropropagation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</a:br>
            <a:endParaRPr lang="en-US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743200"/>
            <a:ext cx="5334000" cy="1371600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</a:rPr>
              <a:t>Dr. Kunzes Angmo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</a:rPr>
              <a:t>Lecturer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</a:rPr>
              <a:t>Department of Biotechnology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</a:rPr>
              <a:t>Govt. P.G. Degree College, Rajouri</a:t>
            </a:r>
          </a:p>
          <a:p>
            <a:pPr algn="ctr"/>
            <a:endParaRPr lang="en-US" sz="2400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4" name="Picture 3" descr="https://5.imimg.com/data5/OJ/TB/MJ/SELLER-5220505/plant-tissue-culture-500x500.jpg"/>
          <p:cNvPicPr/>
          <p:nvPr/>
        </p:nvPicPr>
        <p:blipFill>
          <a:blip r:embed="rId2" cstate="print"/>
          <a:srcRect l="9375" r="12500"/>
          <a:stretch>
            <a:fillRect/>
          </a:stretch>
        </p:blipFill>
        <p:spPr bwMode="auto">
          <a:xfrm>
            <a:off x="0" y="4587528"/>
            <a:ext cx="1905000" cy="227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micropropagation ppt"/>
          <p:cNvPicPr/>
          <p:nvPr/>
        </p:nvPicPr>
        <p:blipFill>
          <a:blip r:embed="rId3" cstate="print"/>
          <a:srcRect l="7182" t="28276" r="43414"/>
          <a:stretch>
            <a:fillRect/>
          </a:stretch>
        </p:blipFill>
        <p:spPr bwMode="auto">
          <a:xfrm>
            <a:off x="1981200" y="4572000"/>
            <a:ext cx="167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micropropagation ppt"/>
          <p:cNvPicPr/>
          <p:nvPr/>
        </p:nvPicPr>
        <p:blipFill>
          <a:blip r:embed="rId4" cstate="print"/>
          <a:srcRect l="1878" t="7536" r="61984" b="4345"/>
          <a:stretch>
            <a:fillRect/>
          </a:stretch>
        </p:blipFill>
        <p:spPr bwMode="auto">
          <a:xfrm>
            <a:off x="3657600" y="45720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 result for plant tissue culture ppt"/>
          <p:cNvPicPr/>
          <p:nvPr/>
        </p:nvPicPr>
        <p:blipFill>
          <a:blip r:embed="rId5" cstate="print"/>
          <a:srcRect l="64578"/>
          <a:stretch>
            <a:fillRect/>
          </a:stretch>
        </p:blipFill>
        <p:spPr bwMode="auto">
          <a:xfrm>
            <a:off x="5105400" y="4591210"/>
            <a:ext cx="2044683" cy="226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plant tissue culture ppt"/>
          <p:cNvPicPr/>
          <p:nvPr/>
        </p:nvPicPr>
        <p:blipFill>
          <a:blip r:embed="rId6" cstate="print"/>
          <a:srcRect l="60570"/>
          <a:stretch>
            <a:fillRect/>
          </a:stretch>
        </p:blipFill>
        <p:spPr bwMode="auto">
          <a:xfrm>
            <a:off x="6921313" y="4562762"/>
            <a:ext cx="2222687" cy="22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Applications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1. High rate of plant propagation:</a:t>
            </a:r>
          </a:p>
          <a:p>
            <a:pPr algn="just"/>
            <a:r>
              <a:rPr lang="en-US" sz="2800" dirty="0" smtClean="0"/>
              <a:t>Large no of plants can be grown from single piece of plant tissue within short period.</a:t>
            </a:r>
          </a:p>
          <a:p>
            <a:pPr algn="just"/>
            <a:r>
              <a:rPr lang="en-US" sz="2800" dirty="0" smtClean="0"/>
              <a:t>Can be carried out throughout the year irrespective of seasonal variation.</a:t>
            </a:r>
          </a:p>
          <a:p>
            <a:pPr algn="just"/>
            <a:r>
              <a:rPr lang="en-US" sz="2800" dirty="0" smtClean="0"/>
              <a:t>Small sized </a:t>
            </a:r>
            <a:r>
              <a:rPr lang="en-US" sz="2800" dirty="0" err="1" smtClean="0"/>
              <a:t>propagules</a:t>
            </a:r>
            <a:r>
              <a:rPr lang="en-US" sz="2800" dirty="0" smtClean="0"/>
              <a:t> obtained in </a:t>
            </a:r>
            <a:r>
              <a:rPr lang="en-US" sz="2800" dirty="0" err="1" smtClean="0"/>
              <a:t>micropropagation</a:t>
            </a:r>
            <a:r>
              <a:rPr lang="en-US" sz="2800" dirty="0" smtClean="0"/>
              <a:t> can be easily stored for many years.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2. Production of disease free plants:</a:t>
            </a:r>
          </a:p>
          <a:p>
            <a:pPr algn="just"/>
            <a:r>
              <a:rPr lang="en-US" sz="2800" dirty="0" err="1" smtClean="0"/>
              <a:t>Meristem</a:t>
            </a:r>
            <a:r>
              <a:rPr lang="en-US" sz="2800" dirty="0" smtClean="0"/>
              <a:t> tip cultures are generally employed to develop pathogen free plants.</a:t>
            </a:r>
          </a:p>
          <a:p>
            <a:pPr algn="just"/>
            <a:r>
              <a:rPr lang="en-US" sz="2800" dirty="0" smtClean="0"/>
              <a:t>Successfully used for production of virus free plants of sweet potato, cassava and yam.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3. Production of seed in some crops:</a:t>
            </a:r>
          </a:p>
          <a:p>
            <a:r>
              <a:rPr lang="en-US" dirty="0" smtClean="0"/>
              <a:t>Through </a:t>
            </a:r>
            <a:r>
              <a:rPr lang="en-US" dirty="0" err="1" smtClean="0"/>
              <a:t>axillary</a:t>
            </a:r>
            <a:r>
              <a:rPr lang="en-US" dirty="0" smtClean="0"/>
              <a:t> bud proliferation seed production can be done in some plants.</a:t>
            </a:r>
          </a:p>
          <a:p>
            <a:r>
              <a:rPr lang="en-US" dirty="0" smtClean="0"/>
              <a:t>Required in certain plants where limitation for seed production is high degree of genetic conservation.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4. Cost effective process:</a:t>
            </a:r>
          </a:p>
          <a:p>
            <a:r>
              <a:rPr lang="en-US" dirty="0" smtClean="0"/>
              <a:t>Requires minimum growing space.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1828800"/>
            <a:ext cx="33443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Thanks 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Plants can be propagated by sexual or asexual means.</a:t>
            </a:r>
          </a:p>
          <a:p>
            <a:pPr algn="just"/>
            <a:r>
              <a:rPr lang="en-US" dirty="0" err="1" smtClean="0"/>
              <a:t>Clonal</a:t>
            </a:r>
            <a:r>
              <a:rPr lang="en-US" dirty="0" smtClean="0"/>
              <a:t> propagation refers to the process of asexual reproduction by multiplication of genetically identical copies of individual plants, where the term clone is used to represent a plant population derived from a single individual by asexual reproduction.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Calibri" pitchFamily="34" charset="0"/>
              </a:rPr>
              <a:t>Invitro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clonal</a:t>
            </a:r>
            <a:r>
              <a:rPr lang="en-US" dirty="0" smtClean="0">
                <a:latin typeface="Calibri" pitchFamily="34" charset="0"/>
              </a:rPr>
              <a:t> propagation through tissue culture is referred to as </a:t>
            </a:r>
            <a:r>
              <a:rPr lang="en-US" dirty="0" err="1" smtClean="0">
                <a:latin typeface="Calibri" pitchFamily="34" charset="0"/>
              </a:rPr>
              <a:t>micropropagation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Calibri" pitchFamily="34" charset="0"/>
              </a:rPr>
              <a:t>Micropropagation</a:t>
            </a:r>
            <a:r>
              <a:rPr lang="en-US" dirty="0" smtClean="0">
                <a:latin typeface="Calibri" pitchFamily="34" charset="0"/>
              </a:rPr>
              <a:t> is the practice of rapidly multiplying stock plant material to produce large number of progeny plants, using modern plant tissue culture methods.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2192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Stage 0: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Initial step in </a:t>
            </a:r>
            <a:r>
              <a:rPr lang="en-US" sz="2800" dirty="0" err="1" smtClean="0"/>
              <a:t>micropropagation</a:t>
            </a:r>
            <a:r>
              <a:rPr lang="en-US" sz="28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Involves the selection and growth of stock plants for about 3 months under controlled conditions.</a:t>
            </a: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Stage I: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Initiation and establishment of culture in suitable medium.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Commonly used explants are organs, shoot tips and </a:t>
            </a:r>
            <a:r>
              <a:rPr lang="en-US" sz="2800" dirty="0" err="1" smtClean="0"/>
              <a:t>axillary</a:t>
            </a:r>
            <a:r>
              <a:rPr lang="en-US" sz="2800" dirty="0" smtClean="0"/>
              <a:t> bud.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err="1" smtClean="0"/>
              <a:t>Explant</a:t>
            </a:r>
            <a:r>
              <a:rPr lang="en-US" sz="2800" dirty="0" smtClean="0"/>
              <a:t> is surface sterilized  before proceed for tissue culture.</a:t>
            </a:r>
          </a:p>
          <a:p>
            <a:pPr algn="just"/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57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Stages of </a:t>
            </a:r>
            <a:r>
              <a:rPr lang="en-US" sz="3600" b="1" dirty="0" err="1" smtClean="0">
                <a:solidFill>
                  <a:srgbClr val="FF0000"/>
                </a:solidFill>
              </a:rPr>
              <a:t>micropropagation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Stage II:</a:t>
            </a:r>
          </a:p>
          <a:p>
            <a:pPr algn="just"/>
            <a:r>
              <a:rPr lang="en-US" sz="2800" dirty="0" smtClean="0"/>
              <a:t>Activity of </a:t>
            </a:r>
            <a:r>
              <a:rPr lang="en-US" sz="2800" dirty="0" err="1" smtClean="0"/>
              <a:t>micropropagation</a:t>
            </a:r>
            <a:r>
              <a:rPr lang="en-US" sz="2800" dirty="0" smtClean="0"/>
              <a:t> occurs in defined culture medium.</a:t>
            </a:r>
          </a:p>
          <a:p>
            <a:pPr algn="just"/>
            <a:r>
              <a:rPr lang="en-US" sz="2800" dirty="0" smtClean="0"/>
              <a:t>Involves multiplication of shoots or rapid embryo formation from the </a:t>
            </a:r>
            <a:r>
              <a:rPr lang="en-US" sz="2800" dirty="0" err="1" smtClean="0"/>
              <a:t>explant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Stage III:</a:t>
            </a:r>
          </a:p>
          <a:p>
            <a:pPr algn="just"/>
            <a:r>
              <a:rPr lang="en-US" sz="2800" dirty="0" smtClean="0"/>
              <a:t>Involves the transfer of shoots to a medium for rapid development.</a:t>
            </a:r>
          </a:p>
          <a:p>
            <a:pPr algn="just"/>
            <a:r>
              <a:rPr lang="en-US" sz="2800" dirty="0" smtClean="0"/>
              <a:t>Sometimes shoots are directly planted in soil to develop roots.</a:t>
            </a:r>
          </a:p>
          <a:p>
            <a:pPr algn="just"/>
            <a:r>
              <a:rPr lang="en-US" sz="2800" i="1" dirty="0" err="1" smtClean="0"/>
              <a:t>Invitro</a:t>
            </a:r>
            <a:r>
              <a:rPr lang="en-US" sz="2800" dirty="0" smtClean="0"/>
              <a:t> rooting of shoot is </a:t>
            </a:r>
            <a:r>
              <a:rPr lang="en-US" sz="2800" dirty="0" err="1" smtClean="0"/>
              <a:t>prefered</a:t>
            </a:r>
            <a:r>
              <a:rPr lang="en-US" sz="2800" dirty="0" smtClean="0"/>
              <a:t> while simultaneously handling a large number of </a:t>
            </a:r>
            <a:r>
              <a:rPr lang="en-US" sz="2800" dirty="0" err="1" smtClean="0"/>
              <a:t>speices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Stage IV:</a:t>
            </a:r>
          </a:p>
          <a:p>
            <a:pPr algn="just"/>
            <a:r>
              <a:rPr lang="en-US" dirty="0" smtClean="0"/>
              <a:t>Involves establishment of plantlets in soil.</a:t>
            </a:r>
          </a:p>
          <a:p>
            <a:pPr algn="just"/>
            <a:r>
              <a:rPr lang="en-US" dirty="0" smtClean="0"/>
              <a:t>This is done by transferring the plantlets of stage iii from the laboratory to the green house.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762000"/>
            <a:ext cx="4275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Stages of </a:t>
            </a:r>
            <a:r>
              <a:rPr lang="en-US" sz="2800" b="1" dirty="0" err="1" smtClean="0">
                <a:solidFill>
                  <a:srgbClr val="7030A0"/>
                </a:solidFill>
              </a:rPr>
              <a:t>micropropagation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Stage 0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590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Stage I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35052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Stage II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715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Stage IV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572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Stage III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6002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Selection of mother plant and its maintenance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2590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Initiation and establishment of culture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34290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Multiplication of shoot or rapid somatic embryo formation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44958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</a:rPr>
              <a:t>Invitro</a:t>
            </a:r>
            <a:r>
              <a:rPr lang="en-US" sz="2000" b="1" dirty="0" smtClean="0">
                <a:solidFill>
                  <a:srgbClr val="C00000"/>
                </a:solidFill>
              </a:rPr>
              <a:t> germination of somatic embryos and/or rooting of shoots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5638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Transfer of plantlets to sterilized soil  for hardening under green house environment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182394" y="2285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182394" y="3199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182394" y="42664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182394" y="54094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lustration showing and describing components of all four stages of micropropagation. Stage I, Establishment of Explants. Explant Source - soft wood shoots. Shoots are established in culture 2-3 months. Cycle 1 Development of small clusters of shoots. Stage II, Shoot Multiplication. Cycle 2 Small clumps of shoots increase 2 months. Cycle 3 - n Normal increase 2 months. Stage III, Rooting. In-vitro rooted in culture 1 month. Ex-vitro rooted directly in soil 1-2 months. Stage IV, Acclimatization. Plants established in individual cells. 3-4 weeks under mist. Total growth period in cells = 3 months. Plant in cell transferred to 1 gal. cans. Plant grows till it becomes a saleable plant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7924800" cy="548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6172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     Stages involved in </a:t>
            </a:r>
            <a:r>
              <a:rPr lang="en-US" sz="2800" dirty="0" err="1" smtClean="0">
                <a:solidFill>
                  <a:srgbClr val="00B0F0"/>
                </a:solidFill>
              </a:rPr>
              <a:t>micropropagation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Approaches involved in </a:t>
            </a:r>
            <a:r>
              <a:rPr lang="en-US" sz="3200" b="1" dirty="0" err="1" smtClean="0">
                <a:solidFill>
                  <a:srgbClr val="0070C0"/>
                </a:solidFill>
              </a:rPr>
              <a:t>micropropagation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Multiplication by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</a:rPr>
              <a:t>axillary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buds/apical shoots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Multiplication by adventitious shoots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Organogenesis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Somatic embryogenesis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472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Micropropagation </vt:lpstr>
      <vt:lpstr>Introduction </vt:lpstr>
      <vt:lpstr>Slide 3</vt:lpstr>
      <vt:lpstr>Slide 4</vt:lpstr>
      <vt:lpstr>Slide 5</vt:lpstr>
      <vt:lpstr>Slide 6</vt:lpstr>
      <vt:lpstr>Slide 7</vt:lpstr>
      <vt:lpstr>Slide 8</vt:lpstr>
      <vt:lpstr>Approaches involved in micropropagation</vt:lpstr>
      <vt:lpstr>Applications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supriya</dc:creator>
  <cp:lastModifiedBy>Kunzes</cp:lastModifiedBy>
  <cp:revision>37</cp:revision>
  <dcterms:created xsi:type="dcterms:W3CDTF">2006-08-16T00:00:00Z</dcterms:created>
  <dcterms:modified xsi:type="dcterms:W3CDTF">2019-05-14T12:51:29Z</dcterms:modified>
</cp:coreProperties>
</file>