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66" r:id="rId6"/>
    <p:sldId id="267" r:id="rId7"/>
    <p:sldId id="259" r:id="rId8"/>
    <p:sldId id="265" r:id="rId9"/>
    <p:sldId id="260" r:id="rId10"/>
    <p:sldId id="261" r:id="rId11"/>
    <p:sldId id="269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0" y="1447800"/>
            <a:ext cx="6172200" cy="14478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Micropropagation</a:t>
            </a:r>
            <a:r>
              <a:rPr lang="en-US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</a:br>
            <a:endParaRPr lang="en-US" b="1" dirty="0">
              <a:solidFill>
                <a:srgbClr val="FF0000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2743200"/>
            <a:ext cx="5334000" cy="1371600"/>
          </a:xfrm>
        </p:spPr>
        <p:txBody>
          <a:bodyPr>
            <a:normAutofit fontScale="92500" lnSpcReduction="10000"/>
          </a:bodyPr>
          <a:lstStyle/>
          <a:p>
            <a:pPr algn="ctr">
              <a:spcBef>
                <a:spcPts val="0"/>
              </a:spcBef>
            </a:pPr>
            <a:r>
              <a:rPr lang="en-US" sz="2400" dirty="0" smtClean="0">
                <a:solidFill>
                  <a:srgbClr val="7030A0"/>
                </a:solidFill>
                <a:latin typeface="Calibri" pitchFamily="34" charset="0"/>
              </a:rPr>
              <a:t>Dr. Kunzes Angmo</a:t>
            </a:r>
          </a:p>
          <a:p>
            <a:pPr algn="ctr">
              <a:spcBef>
                <a:spcPts val="0"/>
              </a:spcBef>
            </a:pPr>
            <a:r>
              <a:rPr lang="en-US" sz="2400" dirty="0" smtClean="0">
                <a:solidFill>
                  <a:srgbClr val="7030A0"/>
                </a:solidFill>
                <a:latin typeface="Calibri" pitchFamily="34" charset="0"/>
              </a:rPr>
              <a:t>Lecturer</a:t>
            </a:r>
          </a:p>
          <a:p>
            <a:pPr algn="ctr">
              <a:spcBef>
                <a:spcPts val="0"/>
              </a:spcBef>
            </a:pPr>
            <a:r>
              <a:rPr lang="en-US" sz="2400" dirty="0" smtClean="0">
                <a:solidFill>
                  <a:srgbClr val="7030A0"/>
                </a:solidFill>
                <a:latin typeface="Calibri" pitchFamily="34" charset="0"/>
              </a:rPr>
              <a:t>Department of Biotechnology</a:t>
            </a:r>
          </a:p>
          <a:p>
            <a:pPr algn="ctr">
              <a:spcBef>
                <a:spcPts val="0"/>
              </a:spcBef>
            </a:pPr>
            <a:r>
              <a:rPr lang="en-US" sz="2400" dirty="0" smtClean="0">
                <a:solidFill>
                  <a:srgbClr val="7030A0"/>
                </a:solidFill>
                <a:latin typeface="Calibri" pitchFamily="34" charset="0"/>
              </a:rPr>
              <a:t>Govt. P.G. Degree College, Rajouri</a:t>
            </a:r>
          </a:p>
          <a:p>
            <a:pPr algn="ctr"/>
            <a:endParaRPr lang="en-US" sz="2400" dirty="0">
              <a:solidFill>
                <a:srgbClr val="7030A0"/>
              </a:solidFill>
              <a:latin typeface="Calibri" pitchFamily="34" charset="0"/>
            </a:endParaRPr>
          </a:p>
        </p:txBody>
      </p:sp>
      <p:pic>
        <p:nvPicPr>
          <p:cNvPr id="4" name="Picture 3" descr="https://5.imimg.com/data5/OJ/TB/MJ/SELLER-5220505/plant-tissue-culture-500x500.jpg"/>
          <p:cNvPicPr/>
          <p:nvPr/>
        </p:nvPicPr>
        <p:blipFill>
          <a:blip r:embed="rId2" cstate="print"/>
          <a:srcRect l="9375" r="12500"/>
          <a:stretch>
            <a:fillRect/>
          </a:stretch>
        </p:blipFill>
        <p:spPr bwMode="auto">
          <a:xfrm>
            <a:off x="0" y="4587528"/>
            <a:ext cx="1905000" cy="2270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Image result for micropropagation ppt"/>
          <p:cNvPicPr/>
          <p:nvPr/>
        </p:nvPicPr>
        <p:blipFill>
          <a:blip r:embed="rId3" cstate="print"/>
          <a:srcRect l="7182" t="28276" r="43414"/>
          <a:stretch>
            <a:fillRect/>
          </a:stretch>
        </p:blipFill>
        <p:spPr bwMode="auto">
          <a:xfrm>
            <a:off x="1981200" y="4572000"/>
            <a:ext cx="1676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Image result for micropropagation ppt"/>
          <p:cNvPicPr/>
          <p:nvPr/>
        </p:nvPicPr>
        <p:blipFill>
          <a:blip r:embed="rId4" cstate="print"/>
          <a:srcRect l="1878" t="7536" r="61984" b="4345"/>
          <a:stretch>
            <a:fillRect/>
          </a:stretch>
        </p:blipFill>
        <p:spPr bwMode="auto">
          <a:xfrm>
            <a:off x="3657600" y="4572000"/>
            <a:ext cx="14478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Image result for plant tissue culture ppt"/>
          <p:cNvPicPr/>
          <p:nvPr/>
        </p:nvPicPr>
        <p:blipFill>
          <a:blip r:embed="rId5" cstate="print"/>
          <a:srcRect l="64578"/>
          <a:stretch>
            <a:fillRect/>
          </a:stretch>
        </p:blipFill>
        <p:spPr bwMode="auto">
          <a:xfrm>
            <a:off x="5105400" y="4591210"/>
            <a:ext cx="2044683" cy="2266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Image result for plant tissue culture ppt"/>
          <p:cNvPicPr/>
          <p:nvPr/>
        </p:nvPicPr>
        <p:blipFill>
          <a:blip r:embed="rId6" cstate="print"/>
          <a:srcRect l="60570"/>
          <a:stretch>
            <a:fillRect/>
          </a:stretch>
        </p:blipFill>
        <p:spPr bwMode="auto">
          <a:xfrm>
            <a:off x="6921313" y="4562762"/>
            <a:ext cx="2222687" cy="229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Applications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382000" cy="58674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800" dirty="0" smtClean="0">
                <a:solidFill>
                  <a:srgbClr val="0070C0"/>
                </a:solidFill>
              </a:rPr>
              <a:t>1. High rate of plant propagation:</a:t>
            </a:r>
          </a:p>
          <a:p>
            <a:pPr algn="just"/>
            <a:r>
              <a:rPr lang="en-US" sz="2800" dirty="0" smtClean="0"/>
              <a:t>Large no of plants can be grown from single piece of plant tissue within short period.</a:t>
            </a:r>
          </a:p>
          <a:p>
            <a:pPr algn="just"/>
            <a:r>
              <a:rPr lang="en-US" sz="2800" dirty="0" smtClean="0"/>
              <a:t>Can be carried out throughout the year irrespective of seasonal variation.</a:t>
            </a:r>
          </a:p>
          <a:p>
            <a:pPr algn="just"/>
            <a:r>
              <a:rPr lang="en-US" sz="2800" dirty="0" smtClean="0"/>
              <a:t>Small sized </a:t>
            </a:r>
            <a:r>
              <a:rPr lang="en-US" sz="2800" dirty="0" err="1" smtClean="0"/>
              <a:t>propagules</a:t>
            </a:r>
            <a:r>
              <a:rPr lang="en-US" sz="2800" dirty="0" smtClean="0"/>
              <a:t> obtained in </a:t>
            </a:r>
            <a:r>
              <a:rPr lang="en-US" sz="2800" dirty="0" err="1" smtClean="0"/>
              <a:t>micropropagation</a:t>
            </a:r>
            <a:r>
              <a:rPr lang="en-US" sz="2800" dirty="0" smtClean="0"/>
              <a:t> can be easily stored for many years.</a:t>
            </a:r>
          </a:p>
          <a:p>
            <a:pPr algn="just">
              <a:buNone/>
            </a:pPr>
            <a:r>
              <a:rPr lang="en-US" sz="2800" dirty="0" smtClean="0">
                <a:solidFill>
                  <a:srgbClr val="0070C0"/>
                </a:solidFill>
              </a:rPr>
              <a:t>2. Production of disease free plants:</a:t>
            </a:r>
          </a:p>
          <a:p>
            <a:pPr algn="just"/>
            <a:r>
              <a:rPr lang="en-US" sz="2800" dirty="0" err="1" smtClean="0"/>
              <a:t>Meristem</a:t>
            </a:r>
            <a:r>
              <a:rPr lang="en-US" sz="2800" dirty="0" smtClean="0"/>
              <a:t> tip cultures are generally employed to develop pathogen free plants.</a:t>
            </a:r>
          </a:p>
          <a:p>
            <a:pPr algn="just"/>
            <a:r>
              <a:rPr lang="en-US" sz="2800" dirty="0" smtClean="0"/>
              <a:t>Successfully used for production of virus free plants of sweet potato, cassava and yam.</a:t>
            </a:r>
          </a:p>
          <a:p>
            <a:pPr algn="just">
              <a:buNone/>
            </a:pPr>
            <a:endParaRPr lang="en-US" sz="2800" dirty="0" smtClean="0"/>
          </a:p>
          <a:p>
            <a:pPr algn="just"/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3. Production of seed in some crops:</a:t>
            </a:r>
          </a:p>
          <a:p>
            <a:r>
              <a:rPr lang="en-US" dirty="0" smtClean="0"/>
              <a:t>Through </a:t>
            </a:r>
            <a:r>
              <a:rPr lang="en-US" dirty="0" err="1" smtClean="0"/>
              <a:t>axillary</a:t>
            </a:r>
            <a:r>
              <a:rPr lang="en-US" dirty="0" smtClean="0"/>
              <a:t> bud proliferation seed production can be done in some plants.</a:t>
            </a:r>
          </a:p>
          <a:p>
            <a:r>
              <a:rPr lang="en-US" dirty="0" smtClean="0"/>
              <a:t>Required in certain plants where limitation for seed production is high degree of genetic conservation.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4. Cost effective process:</a:t>
            </a:r>
          </a:p>
          <a:p>
            <a:r>
              <a:rPr lang="en-US" dirty="0" smtClean="0"/>
              <a:t>Requires minimum growing space.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95600" y="1828800"/>
            <a:ext cx="334431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/>
              <a:t>Thanks </a:t>
            </a:r>
            <a:endParaRPr lang="en-US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Introduction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Plants can be propagated by sexual or asexual means.</a:t>
            </a:r>
          </a:p>
          <a:p>
            <a:pPr algn="just"/>
            <a:r>
              <a:rPr lang="en-US" dirty="0" err="1" smtClean="0"/>
              <a:t>Clonal</a:t>
            </a:r>
            <a:r>
              <a:rPr lang="en-US" dirty="0" smtClean="0"/>
              <a:t> propagation refers to the process of asexual reproduction by multiplication of genetically identical copies of individual plants, where the term clone is used to represent a plant population derived from a single individual by asexual reproduction.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>
                <a:latin typeface="Calibri" pitchFamily="34" charset="0"/>
              </a:rPr>
              <a:t>Invitro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clonal</a:t>
            </a:r>
            <a:r>
              <a:rPr lang="en-US" dirty="0" smtClean="0">
                <a:latin typeface="Calibri" pitchFamily="34" charset="0"/>
              </a:rPr>
              <a:t> propagation through tissue culture is referred to as </a:t>
            </a:r>
            <a:r>
              <a:rPr lang="en-US" dirty="0" err="1" smtClean="0">
                <a:latin typeface="Calibri" pitchFamily="34" charset="0"/>
              </a:rPr>
              <a:t>micropropagation</a:t>
            </a:r>
            <a:r>
              <a:rPr lang="en-US" dirty="0" smtClean="0">
                <a:latin typeface="Calibri" pitchFamily="34" charset="0"/>
              </a:rPr>
              <a:t>.</a:t>
            </a:r>
          </a:p>
          <a:p>
            <a:pPr algn="just"/>
            <a:r>
              <a:rPr lang="en-US" dirty="0" err="1" smtClean="0">
                <a:latin typeface="Calibri" pitchFamily="34" charset="0"/>
              </a:rPr>
              <a:t>Micropropagation</a:t>
            </a:r>
            <a:r>
              <a:rPr lang="en-US" dirty="0" smtClean="0">
                <a:latin typeface="Calibri" pitchFamily="34" charset="0"/>
              </a:rPr>
              <a:t> is the practice of rapidly multiplying stock plant material to produce large number of progeny plants, using modern plant tissue culture methods.</a:t>
            </a:r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62000" y="1219200"/>
            <a:ext cx="77724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B0F0"/>
                </a:solidFill>
              </a:rPr>
              <a:t>Stage 0: </a:t>
            </a:r>
          </a:p>
          <a:p>
            <a:pPr algn="just">
              <a:buFont typeface="Arial" pitchFamily="34" charset="0"/>
              <a:buChar char="•"/>
            </a:pPr>
            <a:r>
              <a:rPr lang="en-US" sz="2800" dirty="0" smtClean="0"/>
              <a:t>Initial step in </a:t>
            </a:r>
            <a:r>
              <a:rPr lang="en-US" sz="2800" dirty="0" err="1" smtClean="0"/>
              <a:t>micropropagation</a:t>
            </a:r>
            <a:r>
              <a:rPr lang="en-US" sz="2800" dirty="0" smtClean="0"/>
              <a:t>.</a:t>
            </a:r>
          </a:p>
          <a:p>
            <a:pPr algn="just">
              <a:buFont typeface="Arial" pitchFamily="34" charset="0"/>
              <a:buChar char="•"/>
            </a:pPr>
            <a:r>
              <a:rPr lang="en-US" sz="2800" dirty="0" smtClean="0"/>
              <a:t>Involves the selection and growth of stock plants for about 3 months under controlled conditions.</a:t>
            </a:r>
          </a:p>
          <a:p>
            <a:pPr algn="just"/>
            <a:r>
              <a:rPr lang="en-US" sz="2800" dirty="0" smtClean="0">
                <a:solidFill>
                  <a:srgbClr val="00B0F0"/>
                </a:solidFill>
              </a:rPr>
              <a:t>Stage I:</a:t>
            </a:r>
          </a:p>
          <a:p>
            <a:pPr algn="just">
              <a:buFont typeface="Arial" pitchFamily="34" charset="0"/>
              <a:buChar char="•"/>
            </a:pPr>
            <a:r>
              <a:rPr lang="en-US" sz="2800" dirty="0" smtClean="0"/>
              <a:t>Initiation and establishment of culture in suitable medium.</a:t>
            </a:r>
          </a:p>
          <a:p>
            <a:pPr algn="just">
              <a:buFont typeface="Arial" pitchFamily="34" charset="0"/>
              <a:buChar char="•"/>
            </a:pPr>
            <a:r>
              <a:rPr lang="en-US" sz="2800" dirty="0" smtClean="0"/>
              <a:t>Commonly used explants are organs, shoot tips and </a:t>
            </a:r>
            <a:r>
              <a:rPr lang="en-US" sz="2800" dirty="0" err="1" smtClean="0"/>
              <a:t>axillary</a:t>
            </a:r>
            <a:r>
              <a:rPr lang="en-US" sz="2800" dirty="0" smtClean="0"/>
              <a:t> bud.</a:t>
            </a:r>
          </a:p>
          <a:p>
            <a:pPr algn="just">
              <a:buFont typeface="Arial" pitchFamily="34" charset="0"/>
              <a:buChar char="•"/>
            </a:pPr>
            <a:r>
              <a:rPr lang="en-US" sz="2800" dirty="0" err="1" smtClean="0"/>
              <a:t>Explant</a:t>
            </a:r>
            <a:r>
              <a:rPr lang="en-US" sz="2800" dirty="0" smtClean="0"/>
              <a:t> is surface sterilized  before proceed for tissue culture.</a:t>
            </a:r>
          </a:p>
          <a:p>
            <a:pPr algn="just"/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143000" y="457200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Stages of </a:t>
            </a:r>
            <a:r>
              <a:rPr lang="en-US" sz="3600" b="1" dirty="0" err="1" smtClean="0">
                <a:solidFill>
                  <a:srgbClr val="FF0000"/>
                </a:solidFill>
              </a:rPr>
              <a:t>micropropagation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674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800" dirty="0" smtClean="0">
                <a:solidFill>
                  <a:srgbClr val="00B0F0"/>
                </a:solidFill>
              </a:rPr>
              <a:t>Stage II:</a:t>
            </a:r>
          </a:p>
          <a:p>
            <a:pPr algn="just"/>
            <a:r>
              <a:rPr lang="en-US" sz="2800" dirty="0" smtClean="0"/>
              <a:t>Activity of </a:t>
            </a:r>
            <a:r>
              <a:rPr lang="en-US" sz="2800" dirty="0" err="1" smtClean="0"/>
              <a:t>micropropagation</a:t>
            </a:r>
            <a:r>
              <a:rPr lang="en-US" sz="2800" dirty="0" smtClean="0"/>
              <a:t> occurs in defined culture medium.</a:t>
            </a:r>
          </a:p>
          <a:p>
            <a:pPr algn="just"/>
            <a:r>
              <a:rPr lang="en-US" sz="2800" dirty="0" smtClean="0"/>
              <a:t>Involves multiplication of shoots or rapid embryo formation from the </a:t>
            </a:r>
            <a:r>
              <a:rPr lang="en-US" sz="2800" dirty="0" err="1" smtClean="0"/>
              <a:t>explant</a:t>
            </a:r>
            <a:r>
              <a:rPr lang="en-US" sz="2800" dirty="0" smtClean="0"/>
              <a:t>.</a:t>
            </a:r>
          </a:p>
          <a:p>
            <a:pPr algn="just">
              <a:buNone/>
            </a:pPr>
            <a:r>
              <a:rPr lang="en-US" sz="2800" dirty="0" smtClean="0">
                <a:solidFill>
                  <a:srgbClr val="00B0F0"/>
                </a:solidFill>
              </a:rPr>
              <a:t>Stage III:</a:t>
            </a:r>
          </a:p>
          <a:p>
            <a:pPr algn="just"/>
            <a:r>
              <a:rPr lang="en-US" sz="2800" dirty="0" smtClean="0"/>
              <a:t>Involves the transfer of shoots to a medium for rapid development.</a:t>
            </a:r>
          </a:p>
          <a:p>
            <a:pPr algn="just"/>
            <a:r>
              <a:rPr lang="en-US" sz="2800" dirty="0" smtClean="0"/>
              <a:t>Sometimes shoots are directly planted in soil to develop roots.</a:t>
            </a:r>
          </a:p>
          <a:p>
            <a:pPr algn="just"/>
            <a:r>
              <a:rPr lang="en-US" sz="2800" i="1" dirty="0" err="1" smtClean="0"/>
              <a:t>Invitro</a:t>
            </a:r>
            <a:r>
              <a:rPr lang="en-US" sz="2800" dirty="0" smtClean="0"/>
              <a:t> rooting of shoot is </a:t>
            </a:r>
            <a:r>
              <a:rPr lang="en-US" sz="2800" dirty="0" err="1" smtClean="0"/>
              <a:t>prefered</a:t>
            </a:r>
            <a:r>
              <a:rPr lang="en-US" sz="2800" dirty="0" smtClean="0"/>
              <a:t> while simultaneously handling a large number of </a:t>
            </a:r>
            <a:r>
              <a:rPr lang="en-US" sz="2800" dirty="0" err="1" smtClean="0"/>
              <a:t>speices</a:t>
            </a:r>
            <a:r>
              <a:rPr lang="en-US" sz="2800" dirty="0" smtClean="0"/>
              <a:t>.</a:t>
            </a:r>
          </a:p>
          <a:p>
            <a:pPr algn="just"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</a:rPr>
              <a:t>   Stage IV:</a:t>
            </a:r>
          </a:p>
          <a:p>
            <a:pPr algn="just"/>
            <a:r>
              <a:rPr lang="en-US" dirty="0" smtClean="0"/>
              <a:t>Involves establishment of plantlets in soil.</a:t>
            </a:r>
          </a:p>
          <a:p>
            <a:pPr algn="just"/>
            <a:r>
              <a:rPr lang="en-US" dirty="0" smtClean="0"/>
              <a:t>This is done by transferring the plantlets of stage iii from the laboratory to the green house.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0" y="762000"/>
            <a:ext cx="42755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</a:rPr>
              <a:t>Stages of </a:t>
            </a:r>
            <a:r>
              <a:rPr lang="en-US" sz="2800" b="1" dirty="0" err="1" smtClean="0">
                <a:solidFill>
                  <a:srgbClr val="7030A0"/>
                </a:solidFill>
              </a:rPr>
              <a:t>micropropagation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3000" y="1676400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3">
                    <a:lumMod val="50000"/>
                  </a:schemeClr>
                </a:solidFill>
              </a:rPr>
              <a:t>Stage 0</a:t>
            </a:r>
            <a:endParaRPr lang="en-US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3000" y="2590800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3">
                    <a:lumMod val="50000"/>
                  </a:schemeClr>
                </a:solidFill>
              </a:rPr>
              <a:t>Stage I</a:t>
            </a:r>
            <a:endParaRPr lang="en-US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3000" y="3505200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3">
                    <a:lumMod val="50000"/>
                  </a:schemeClr>
                </a:solidFill>
              </a:rPr>
              <a:t>Stage II</a:t>
            </a:r>
            <a:endParaRPr lang="en-US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19200" y="5715000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3">
                    <a:lumMod val="50000"/>
                  </a:schemeClr>
                </a:solidFill>
              </a:rPr>
              <a:t>Stage IV</a:t>
            </a:r>
            <a:endParaRPr lang="en-US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43000" y="4572000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3">
                    <a:lumMod val="50000"/>
                  </a:schemeClr>
                </a:solidFill>
              </a:rPr>
              <a:t>Stage III</a:t>
            </a:r>
            <a:endParaRPr lang="en-US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29000" y="1600200"/>
            <a:ext cx="525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Selection of mother plant and its maintenance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05200" y="2590800"/>
            <a:ext cx="464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Initiation and establishment of culture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29000" y="3429000"/>
            <a:ext cx="502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Multiplication of shoot or rapid somatic embryo formation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05200" y="4495800"/>
            <a:ext cx="495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err="1" smtClean="0">
                <a:solidFill>
                  <a:srgbClr val="C00000"/>
                </a:solidFill>
              </a:rPr>
              <a:t>Invitro</a:t>
            </a:r>
            <a:r>
              <a:rPr lang="en-US" sz="2000" b="1" dirty="0" smtClean="0">
                <a:solidFill>
                  <a:srgbClr val="C00000"/>
                </a:solidFill>
              </a:rPr>
              <a:t> germination of somatic embryos and/or rooting of shoots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29000" y="5638800"/>
            <a:ext cx="502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Transfer of plantlets to sterilized soil  for hardening under green house environment</a:t>
            </a:r>
            <a:endParaRPr lang="en-US" sz="2000" b="1" dirty="0">
              <a:solidFill>
                <a:srgbClr val="C00000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rot="5400000">
            <a:off x="5182394" y="2285206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>
            <a:off x="5182394" y="3199606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>
            <a:off x="5182394" y="4266406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>
            <a:off x="5182394" y="5409406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llustration showing and describing components of all four stages of micropropagation. Stage I, Establishment of Explants. Explant Source - soft wood shoots. Shoots are established in culture 2-3 months. Cycle 1 Development of small clusters of shoots. Stage II, Shoot Multiplication. Cycle 2 Small clumps of shoots increase 2 months. Cycle 3 - n Normal increase 2 months. Stage III, Rooting. In-vitro rooted in culture 1 month. Ex-vitro rooted directly in soil 1-2 months. Stage IV, Acclimatization. Plants established in individual cells. 3-4 weeks under mist. Total growth period in cells = 3 months. Plant in cell transferred to 1 gal. cans. Plant grows till it becomes a saleable plant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762000"/>
            <a:ext cx="7924800" cy="54864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447800" y="6172200"/>
            <a:ext cx="662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B0F0"/>
                </a:solidFill>
              </a:rPr>
              <a:t>     Stages involved in </a:t>
            </a:r>
            <a:r>
              <a:rPr lang="en-US" sz="2800" dirty="0" err="1" smtClean="0">
                <a:solidFill>
                  <a:srgbClr val="00B0F0"/>
                </a:solidFill>
              </a:rPr>
              <a:t>micropropagation</a:t>
            </a:r>
            <a:endParaRPr lang="en-US" sz="28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906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Approaches involved in </a:t>
            </a:r>
            <a:r>
              <a:rPr lang="en-US" sz="3200" b="1" dirty="0" err="1" smtClean="0">
                <a:solidFill>
                  <a:srgbClr val="0070C0"/>
                </a:solidFill>
              </a:rPr>
              <a:t>micropropagation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</a:rPr>
              <a:t>Multiplication by </a:t>
            </a:r>
            <a:r>
              <a:rPr lang="en-US" sz="2800" dirty="0" err="1" smtClean="0">
                <a:solidFill>
                  <a:schemeClr val="accent3">
                    <a:lumMod val="50000"/>
                  </a:schemeClr>
                </a:solidFill>
              </a:rPr>
              <a:t>axillary</a:t>
            </a:r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</a:rPr>
              <a:t> buds/apical shoots</a:t>
            </a:r>
          </a:p>
          <a:p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</a:rPr>
              <a:t>Multiplication by adventitious shoots</a:t>
            </a:r>
          </a:p>
          <a:p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</a:rPr>
              <a:t>Organogenesis</a:t>
            </a:r>
          </a:p>
          <a:p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</a:rPr>
              <a:t>Somatic embryogenesis</a:t>
            </a:r>
            <a:endParaRPr lang="en-US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224</TotalTime>
  <Words>472</Words>
  <Application>Microsoft Office PowerPoint</Application>
  <PresentationFormat>On-screen Show (4:3)</PresentationFormat>
  <Paragraphs>59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Solstice</vt:lpstr>
      <vt:lpstr>Micropropagation </vt:lpstr>
      <vt:lpstr>Introduction </vt:lpstr>
      <vt:lpstr>Slide 3</vt:lpstr>
      <vt:lpstr>Slide 4</vt:lpstr>
      <vt:lpstr>Slide 5</vt:lpstr>
      <vt:lpstr>Slide 6</vt:lpstr>
      <vt:lpstr>Slide 7</vt:lpstr>
      <vt:lpstr>Slide 8</vt:lpstr>
      <vt:lpstr>Approaches involved in micropropagation</vt:lpstr>
      <vt:lpstr>Applications</vt:lpstr>
      <vt:lpstr>Slide 11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supriya</dc:creator>
  <cp:lastModifiedBy>Kunzes</cp:lastModifiedBy>
  <cp:revision>37</cp:revision>
  <dcterms:created xsi:type="dcterms:W3CDTF">2006-08-16T00:00:00Z</dcterms:created>
  <dcterms:modified xsi:type="dcterms:W3CDTF">2019-05-14T12:51:29Z</dcterms:modified>
</cp:coreProperties>
</file>